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861" r:id="rId2"/>
    <p:sldId id="1171" r:id="rId3"/>
    <p:sldId id="1174" r:id="rId4"/>
    <p:sldId id="1175" r:id="rId5"/>
    <p:sldId id="1176" r:id="rId6"/>
    <p:sldId id="1178" r:id="rId7"/>
    <p:sldId id="1179" r:id="rId8"/>
    <p:sldId id="1180" r:id="rId9"/>
    <p:sldId id="1177" r:id="rId10"/>
    <p:sldId id="1182" r:id="rId11"/>
    <p:sldId id="1181" r:id="rId12"/>
    <p:sldId id="1184" r:id="rId13"/>
    <p:sldId id="1183" r:id="rId14"/>
    <p:sldId id="1172" r:id="rId15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FF66"/>
    <a:srgbClr val="FF965E"/>
    <a:srgbClr val="78E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51" autoAdjust="0"/>
    <p:restoredTop sz="92109" autoAdjust="0"/>
  </p:normalViewPr>
  <p:slideViewPr>
    <p:cSldViewPr>
      <p:cViewPr varScale="1">
        <p:scale>
          <a:sx n="136" d="100"/>
          <a:sy n="136" d="100"/>
        </p:scale>
        <p:origin x="1112" y="18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3/27/22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2835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8905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6887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8810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349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823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432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603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658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4036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8042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073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40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2 Thessalonians 3:16-18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-1" y="0"/>
            <a:ext cx="190770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Peace</a:t>
            </a:r>
            <a:endParaRPr lang="en-AU" sz="2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7382B3A-3E88-B144-8478-192358E3B78E}"/>
              </a:ext>
            </a:extLst>
          </p:cNvPr>
          <p:cNvSpPr/>
          <p:nvPr/>
        </p:nvSpPr>
        <p:spPr>
          <a:xfrm>
            <a:off x="2627784" y="0"/>
            <a:ext cx="5840840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may the Lord of peace himself give you peace at all times in every way.  The Lord be with you all.</a:t>
            </a:r>
            <a:r>
              <a:rPr lang="en-AU" dirty="0"/>
              <a:t>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A84375-E7A0-CE4A-8B61-1B281007F1AD}"/>
              </a:ext>
            </a:extLst>
          </p:cNvPr>
          <p:cNvSpPr txBox="1"/>
          <p:nvPr/>
        </p:nvSpPr>
        <p:spPr>
          <a:xfrm>
            <a:off x="35496" y="697260"/>
            <a:ext cx="9073008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4763" indent="-4763"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‘Feeling’ Peace              </a:t>
            </a:r>
            <a:r>
              <a:rPr lang="en-AU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Vs.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Existential Peace (actual real peace that exists)</a:t>
            </a:r>
          </a:p>
          <a:p>
            <a:pPr marL="4763" indent="-4763" algn="ctr"/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763" indent="-4763" algn="ctr"/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763" indent="-4763" algn="ctr"/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1F7FC1-85C2-3E43-831F-1CF1D3B270C9}"/>
              </a:ext>
            </a:extLst>
          </p:cNvPr>
          <p:cNvSpPr txBox="1"/>
          <p:nvPr/>
        </p:nvSpPr>
        <p:spPr>
          <a:xfrm>
            <a:off x="3707904" y="954475"/>
            <a:ext cx="5184576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Biblical Peace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 real peace between us and God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 world peace – Christ &amp; His eternal Kingdom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B7B403-D6D0-8344-B7FE-88A037891C02}"/>
              </a:ext>
            </a:extLst>
          </p:cNvPr>
          <p:cNvSpPr txBox="1"/>
          <p:nvPr/>
        </p:nvSpPr>
        <p:spPr>
          <a:xfrm>
            <a:off x="251520" y="913128"/>
            <a:ext cx="3096344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we often focus on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Feelings are often deceptive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Often the craving of the flesh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72F02A-0BEA-1644-8EB3-25F1EA9C81E8}"/>
              </a:ext>
            </a:extLst>
          </p:cNvPr>
          <p:cNvSpPr txBox="1"/>
          <p:nvPr/>
        </p:nvSpPr>
        <p:spPr>
          <a:xfrm>
            <a:off x="124923" y="1933129"/>
            <a:ext cx="342038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Peace at all times in every way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E1A510-4D71-144C-BBFF-A95DF4CE754B}"/>
              </a:ext>
            </a:extLst>
          </p:cNvPr>
          <p:cNvSpPr txBox="1"/>
          <p:nvPr/>
        </p:nvSpPr>
        <p:spPr>
          <a:xfrm>
            <a:off x="3545303" y="1918660"/>
            <a:ext cx="5437771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never without peace (even if we don’t feel it)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matter what happens in life, we have peace.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Lord is with us</a:t>
            </a:r>
          </a:p>
        </p:txBody>
      </p:sp>
      <p:pic>
        <p:nvPicPr>
          <p:cNvPr id="2050" name="Picture 2" descr="Free Check Mark With Transparent Background, Download Free Check Mark With  Transparent Background png images, Free ClipArts on Clipart Library">
            <a:extLst>
              <a:ext uri="{FF2B5EF4-FFF2-40B4-BE49-F238E27FC236}">
                <a16:creationId xmlns:a16="http://schemas.microsoft.com/office/drawing/2014/main" id="{55A5EB7C-918A-5C4B-BA43-4FE208650C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421" y="754730"/>
            <a:ext cx="622069" cy="554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1E8CE73-6EC4-CC43-833F-BEF89DA5B9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1800" y="765939"/>
            <a:ext cx="357138" cy="37707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2976147-4EDE-8546-B23A-253FB70F52E7}"/>
              </a:ext>
            </a:extLst>
          </p:cNvPr>
          <p:cNvSpPr txBox="1"/>
          <p:nvPr/>
        </p:nvSpPr>
        <p:spPr>
          <a:xfrm>
            <a:off x="1031394" y="2857500"/>
            <a:ext cx="7992888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Lord will never forsake those whose trust is in Him.</a:t>
            </a:r>
          </a:p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only thing that destroys peace between us and God, is deliberate unrepentant sin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B87454B-DD4E-1548-8445-18058C33ECE9}"/>
              </a:ext>
            </a:extLst>
          </p:cNvPr>
          <p:cNvSpPr txBox="1"/>
          <p:nvPr/>
        </p:nvSpPr>
        <p:spPr>
          <a:xfrm>
            <a:off x="73556" y="3576474"/>
            <a:ext cx="3726624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 in tribulation we have peace (even if we don’t feel it)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47F0EA-9091-704C-980C-C4279BED0405}"/>
              </a:ext>
            </a:extLst>
          </p:cNvPr>
          <p:cNvSpPr txBox="1"/>
          <p:nvPr/>
        </p:nvSpPr>
        <p:spPr>
          <a:xfrm>
            <a:off x="3800180" y="3540412"/>
            <a:ext cx="5270264" cy="92333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numCol="1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deception of feelings:</a:t>
            </a:r>
          </a:p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Godless may feel peace, when there is no peace.</a:t>
            </a:r>
          </a:p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Christian may feel anxiety when there is real peace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4DA1759-46F2-454F-8552-F6C0EE0505A3}"/>
              </a:ext>
            </a:extLst>
          </p:cNvPr>
          <p:cNvSpPr txBox="1"/>
          <p:nvPr/>
        </p:nvSpPr>
        <p:spPr>
          <a:xfrm>
            <a:off x="196431" y="4166932"/>
            <a:ext cx="815899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not feel peace is a faith issue.  </a:t>
            </a:r>
          </a:p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Either I am not trusting God, or my hearts concerns are for things of the flesh.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946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-1" y="0"/>
            <a:ext cx="9144001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Biblical examples of “I have a peace about it” method of knowing God’s will</a:t>
            </a:r>
          </a:p>
        </p:txBody>
      </p:sp>
    </p:spTree>
    <p:extLst>
      <p:ext uri="{BB962C8B-B14F-4D97-AF65-F5344CB8AC3E}">
        <p14:creationId xmlns:p14="http://schemas.microsoft.com/office/powerpoint/2010/main" val="3447065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-1" y="0"/>
            <a:ext cx="190770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Peace</a:t>
            </a:r>
            <a:endParaRPr lang="en-AU" sz="2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7382B3A-3E88-B144-8478-192358E3B78E}"/>
              </a:ext>
            </a:extLst>
          </p:cNvPr>
          <p:cNvSpPr/>
          <p:nvPr/>
        </p:nvSpPr>
        <p:spPr>
          <a:xfrm>
            <a:off x="2627784" y="0"/>
            <a:ext cx="5840840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may the Lord of peace himself give you peace at all times in every way.  The Lord be with you all.</a:t>
            </a:r>
            <a:r>
              <a:rPr lang="en-AU" dirty="0"/>
              <a:t>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A84375-E7A0-CE4A-8B61-1B281007F1AD}"/>
              </a:ext>
            </a:extLst>
          </p:cNvPr>
          <p:cNvSpPr txBox="1"/>
          <p:nvPr/>
        </p:nvSpPr>
        <p:spPr>
          <a:xfrm>
            <a:off x="35496" y="697260"/>
            <a:ext cx="9073008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4763" indent="-4763"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‘Feeling’ Peace              </a:t>
            </a:r>
            <a:r>
              <a:rPr lang="en-AU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Vs.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Existential Peace (actual real peace that exists)</a:t>
            </a:r>
          </a:p>
          <a:p>
            <a:pPr marL="4763" indent="-4763" algn="ctr"/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763" indent="-4763" algn="ctr"/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763" indent="-4763" algn="ctr"/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1F7FC1-85C2-3E43-831F-1CF1D3B270C9}"/>
              </a:ext>
            </a:extLst>
          </p:cNvPr>
          <p:cNvSpPr txBox="1"/>
          <p:nvPr/>
        </p:nvSpPr>
        <p:spPr>
          <a:xfrm>
            <a:off x="3707904" y="954475"/>
            <a:ext cx="5184576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Biblical Peace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 real peace between us and God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 world peace – Christ &amp; His eternal Kingdom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B7B403-D6D0-8344-B7FE-88A037891C02}"/>
              </a:ext>
            </a:extLst>
          </p:cNvPr>
          <p:cNvSpPr txBox="1"/>
          <p:nvPr/>
        </p:nvSpPr>
        <p:spPr>
          <a:xfrm>
            <a:off x="251520" y="913128"/>
            <a:ext cx="3096344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we often focus on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Feelings are often deceptive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Often the craving of the flesh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72F02A-0BEA-1644-8EB3-25F1EA9C81E8}"/>
              </a:ext>
            </a:extLst>
          </p:cNvPr>
          <p:cNvSpPr txBox="1"/>
          <p:nvPr/>
        </p:nvSpPr>
        <p:spPr>
          <a:xfrm>
            <a:off x="124963" y="1852271"/>
            <a:ext cx="342038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Peace at all times in every way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E1A510-4D71-144C-BBFF-A95DF4CE754B}"/>
              </a:ext>
            </a:extLst>
          </p:cNvPr>
          <p:cNvSpPr txBox="1"/>
          <p:nvPr/>
        </p:nvSpPr>
        <p:spPr>
          <a:xfrm>
            <a:off x="3545343" y="1837802"/>
            <a:ext cx="5437771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never without peace (even if we don’t feel it)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matter what happens in life, we have peace.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Lord is with us</a:t>
            </a:r>
          </a:p>
        </p:txBody>
      </p:sp>
      <p:pic>
        <p:nvPicPr>
          <p:cNvPr id="2050" name="Picture 2" descr="Free Check Mark With Transparent Background, Download Free Check Mark With  Transparent Background png images, Free ClipArts on Clipart Library">
            <a:extLst>
              <a:ext uri="{FF2B5EF4-FFF2-40B4-BE49-F238E27FC236}">
                <a16:creationId xmlns:a16="http://schemas.microsoft.com/office/drawing/2014/main" id="{55A5EB7C-918A-5C4B-BA43-4FE208650C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421" y="754730"/>
            <a:ext cx="622069" cy="554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1E8CE73-6EC4-CC43-833F-BEF89DA5B9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1800" y="765939"/>
            <a:ext cx="357138" cy="37707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2976147-4EDE-8546-B23A-253FB70F52E7}"/>
              </a:ext>
            </a:extLst>
          </p:cNvPr>
          <p:cNvSpPr txBox="1"/>
          <p:nvPr/>
        </p:nvSpPr>
        <p:spPr>
          <a:xfrm>
            <a:off x="1031434" y="2776642"/>
            <a:ext cx="7992888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Lord will never forsake those whose trust is in Him.</a:t>
            </a:r>
          </a:p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only thing that destroys peace between us and God, is deliberate unrepentant sin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B87454B-DD4E-1548-8445-18058C33ECE9}"/>
              </a:ext>
            </a:extLst>
          </p:cNvPr>
          <p:cNvSpPr txBox="1"/>
          <p:nvPr/>
        </p:nvSpPr>
        <p:spPr>
          <a:xfrm>
            <a:off x="73596" y="3495616"/>
            <a:ext cx="3726624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 in tribulation we have peace (even if we don’t feel it)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47F0EA-9091-704C-980C-C4279BED0405}"/>
              </a:ext>
            </a:extLst>
          </p:cNvPr>
          <p:cNvSpPr txBox="1"/>
          <p:nvPr/>
        </p:nvSpPr>
        <p:spPr>
          <a:xfrm>
            <a:off x="3800220" y="3459554"/>
            <a:ext cx="5270264" cy="92333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numCol="1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deception of feelings:</a:t>
            </a:r>
          </a:p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Godless may feel peace, when there is no peace.</a:t>
            </a:r>
          </a:p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Christian may feel anxiety when there is real peace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4DA1759-46F2-454F-8552-F6C0EE0505A3}"/>
              </a:ext>
            </a:extLst>
          </p:cNvPr>
          <p:cNvSpPr txBox="1"/>
          <p:nvPr/>
        </p:nvSpPr>
        <p:spPr>
          <a:xfrm>
            <a:off x="182934" y="4065003"/>
            <a:ext cx="815899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not feel peace is a faith issue.  </a:t>
            </a:r>
          </a:p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Either I am not trusting God, or my hearts concerns are for things of the flesh.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E5E9C45-9E97-1E4F-BA09-27529E090D96}"/>
              </a:ext>
            </a:extLst>
          </p:cNvPr>
          <p:cNvCxnSpPr/>
          <p:nvPr/>
        </p:nvCxnSpPr>
        <p:spPr>
          <a:xfrm>
            <a:off x="124963" y="4772889"/>
            <a:ext cx="88993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A61C098-30F1-414A-A8A1-061815978C6C}"/>
              </a:ext>
            </a:extLst>
          </p:cNvPr>
          <p:cNvSpPr txBox="1"/>
          <p:nvPr/>
        </p:nvSpPr>
        <p:spPr>
          <a:xfrm>
            <a:off x="28990" y="4826328"/>
            <a:ext cx="9115049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 decisions based on “I have a peace about it” is not biblical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Feelings of  “inner-calm” are more often a contentment of the flesh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call of God will often leave us anxious because God calls us to what is hard.</a:t>
            </a:r>
          </a:p>
        </p:txBody>
      </p:sp>
    </p:spTree>
    <p:extLst>
      <p:ext uri="{BB962C8B-B14F-4D97-AF65-F5344CB8AC3E}">
        <p14:creationId xmlns:p14="http://schemas.microsoft.com/office/powerpoint/2010/main" val="519230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517B716-F228-4C49-B463-1ABB8B42BC67}"/>
              </a:ext>
            </a:extLst>
          </p:cNvPr>
          <p:cNvSpPr/>
          <p:nvPr/>
        </p:nvSpPr>
        <p:spPr>
          <a:xfrm>
            <a:off x="8032" y="0"/>
            <a:ext cx="9135967" cy="15696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sz="2400" b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Colossians 1:19–20 (ESV)</a:t>
            </a:r>
            <a:r>
              <a:rPr lang="en-A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4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19 </a:t>
            </a: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in him all the fullness of God was pleased to dwell, </a:t>
            </a:r>
            <a:r>
              <a:rPr lang="en-AU" sz="24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20 </a:t>
            </a: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through him to reconcile to himself all things, whether on earth or in heaven, </a:t>
            </a:r>
            <a:r>
              <a:rPr lang="en-AU" sz="2400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making peace by the blood of his cross</a:t>
            </a: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AU" sz="2400" dirty="0"/>
              <a:t> </a:t>
            </a:r>
            <a:endParaRPr lang="en-A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019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7A84375-E7A0-CE4A-8B61-1B281007F1AD}"/>
              </a:ext>
            </a:extLst>
          </p:cNvPr>
          <p:cNvSpPr txBox="1"/>
          <p:nvPr/>
        </p:nvSpPr>
        <p:spPr>
          <a:xfrm>
            <a:off x="20981" y="24576"/>
            <a:ext cx="9073008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4763" indent="-4763"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‘Feeling’ Peace              </a:t>
            </a:r>
            <a:r>
              <a:rPr lang="en-AU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Vs.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Existential Peace (actual real peace that exists)</a:t>
            </a:r>
          </a:p>
          <a:p>
            <a:pPr marL="4763" indent="-4763" algn="ctr"/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763" indent="-4763" algn="ctr"/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763" indent="-4763" algn="ctr"/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1F7FC1-85C2-3E43-831F-1CF1D3B270C9}"/>
              </a:ext>
            </a:extLst>
          </p:cNvPr>
          <p:cNvSpPr txBox="1"/>
          <p:nvPr/>
        </p:nvSpPr>
        <p:spPr>
          <a:xfrm>
            <a:off x="3693389" y="281791"/>
            <a:ext cx="5184576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Biblical Peace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 real peace between us and God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 world peace – Christ &amp; His eternal Kingdom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B7B403-D6D0-8344-B7FE-88A037891C02}"/>
              </a:ext>
            </a:extLst>
          </p:cNvPr>
          <p:cNvSpPr txBox="1"/>
          <p:nvPr/>
        </p:nvSpPr>
        <p:spPr>
          <a:xfrm>
            <a:off x="237005" y="240444"/>
            <a:ext cx="3096344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we often focus on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Feelings are often deceptive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Often the craving of the flesh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72F02A-0BEA-1644-8EB3-25F1EA9C81E8}"/>
              </a:ext>
            </a:extLst>
          </p:cNvPr>
          <p:cNvSpPr txBox="1"/>
          <p:nvPr/>
        </p:nvSpPr>
        <p:spPr>
          <a:xfrm>
            <a:off x="110448" y="1179587"/>
            <a:ext cx="342038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Peace at all times in every way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E1A510-4D71-144C-BBFF-A95DF4CE754B}"/>
              </a:ext>
            </a:extLst>
          </p:cNvPr>
          <p:cNvSpPr txBox="1"/>
          <p:nvPr/>
        </p:nvSpPr>
        <p:spPr>
          <a:xfrm>
            <a:off x="3530828" y="1165118"/>
            <a:ext cx="5437771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never without peace (even if we don’t feel it)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matter what happens in life, we have peace.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Lord is with us</a:t>
            </a:r>
          </a:p>
        </p:txBody>
      </p:sp>
      <p:pic>
        <p:nvPicPr>
          <p:cNvPr id="2050" name="Picture 2" descr="Free Check Mark With Transparent Background, Download Free Check Mark With  Transparent Background png images, Free ClipArts on Clipart Library">
            <a:extLst>
              <a:ext uri="{FF2B5EF4-FFF2-40B4-BE49-F238E27FC236}">
                <a16:creationId xmlns:a16="http://schemas.microsoft.com/office/drawing/2014/main" id="{55A5EB7C-918A-5C4B-BA43-4FE208650C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0906" y="82046"/>
            <a:ext cx="622069" cy="554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1E8CE73-6EC4-CC43-833F-BEF89DA5B9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7285" y="93255"/>
            <a:ext cx="357138" cy="37707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2976147-4EDE-8546-B23A-253FB70F52E7}"/>
              </a:ext>
            </a:extLst>
          </p:cNvPr>
          <p:cNvSpPr txBox="1"/>
          <p:nvPr/>
        </p:nvSpPr>
        <p:spPr>
          <a:xfrm>
            <a:off x="1016919" y="2103958"/>
            <a:ext cx="7992888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Lord will never forsake those whose trust is in Him.</a:t>
            </a:r>
          </a:p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only thing that destroys peace between us and God, is deliberate unrepentant sin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B87454B-DD4E-1548-8445-18058C33ECE9}"/>
              </a:ext>
            </a:extLst>
          </p:cNvPr>
          <p:cNvSpPr txBox="1"/>
          <p:nvPr/>
        </p:nvSpPr>
        <p:spPr>
          <a:xfrm>
            <a:off x="59081" y="2822932"/>
            <a:ext cx="3726624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 in tribulation we have peace (even if we don’t feel it)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47F0EA-9091-704C-980C-C4279BED0405}"/>
              </a:ext>
            </a:extLst>
          </p:cNvPr>
          <p:cNvSpPr txBox="1"/>
          <p:nvPr/>
        </p:nvSpPr>
        <p:spPr>
          <a:xfrm>
            <a:off x="3785705" y="2786870"/>
            <a:ext cx="5270264" cy="92333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numCol="1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deception of feelings:</a:t>
            </a:r>
          </a:p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Godless may feel peace, when there is no peace.</a:t>
            </a:r>
          </a:p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Christian may feel anxiety when there is real peace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4DA1759-46F2-454F-8552-F6C0EE0505A3}"/>
              </a:ext>
            </a:extLst>
          </p:cNvPr>
          <p:cNvSpPr txBox="1"/>
          <p:nvPr/>
        </p:nvSpPr>
        <p:spPr>
          <a:xfrm>
            <a:off x="168419" y="3392319"/>
            <a:ext cx="815899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not feel peace is a faith issue.  </a:t>
            </a:r>
          </a:p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Either I am not trusting God, or my hearts concerns are for things of the flesh.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E5E9C45-9E97-1E4F-BA09-27529E090D96}"/>
              </a:ext>
            </a:extLst>
          </p:cNvPr>
          <p:cNvCxnSpPr/>
          <p:nvPr/>
        </p:nvCxnSpPr>
        <p:spPr>
          <a:xfrm>
            <a:off x="110448" y="4100205"/>
            <a:ext cx="88993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A61C098-30F1-414A-A8A1-061815978C6C}"/>
              </a:ext>
            </a:extLst>
          </p:cNvPr>
          <p:cNvSpPr txBox="1"/>
          <p:nvPr/>
        </p:nvSpPr>
        <p:spPr>
          <a:xfrm>
            <a:off x="14475" y="4153644"/>
            <a:ext cx="9115049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 decisions based on “I have a peace about it” is not biblical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Feelings of  “inner-calm” are more often a contentment of the flesh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call of God will often leave us anxious because God calls us to what is hard.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A1334FA-FB8A-694D-BE03-8C60923C6D39}"/>
              </a:ext>
            </a:extLst>
          </p:cNvPr>
          <p:cNvSpPr txBox="1"/>
          <p:nvPr/>
        </p:nvSpPr>
        <p:spPr>
          <a:xfrm>
            <a:off x="13805" y="5015606"/>
            <a:ext cx="911504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 Peace only possible by faith in the Lord Jesus Christ</a:t>
            </a:r>
          </a:p>
          <a:p>
            <a:pPr marL="317500" indent="-317500"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reconciled us to Himself by the Cross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508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6064" y="10324"/>
            <a:ext cx="9144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/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may the Lord of peace himself give you peace at all times in every way.  The Lord be with you all. </a:t>
            </a:r>
          </a:p>
          <a:p>
            <a:pPr indent="152400"/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I, Paul, write this greeting with my own hand.  This is the sign of genuineness in every letter of mine;  it is the way I write.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grace of our Lord Jesus Christ be with you all. </a:t>
            </a:r>
          </a:p>
        </p:txBody>
      </p:sp>
    </p:spTree>
    <p:extLst>
      <p:ext uri="{BB962C8B-B14F-4D97-AF65-F5344CB8AC3E}">
        <p14:creationId xmlns:p14="http://schemas.microsoft.com/office/powerpoint/2010/main" val="988049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-1" y="0"/>
            <a:ext cx="914400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Peace</a:t>
            </a:r>
            <a:endParaRPr lang="en-AU" sz="2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764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0422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kraine War: Video From Borodyanka Shows Destroyed Buildings, Smouldering  Fire">
            <a:extLst>
              <a:ext uri="{FF2B5EF4-FFF2-40B4-BE49-F238E27FC236}">
                <a16:creationId xmlns:a16="http://schemas.microsoft.com/office/drawing/2014/main" id="{8E06500A-CCB9-084E-A86D-1C8FE21454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018748"/>
            <a:ext cx="4343524" cy="2672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 wounded woman is seen after an airstrike damaged an apartment complex in city of Chuhuiv, Kharkiv Oblast, Ukraine on 24 February 2022">
            <a:extLst>
              <a:ext uri="{FF2B5EF4-FFF2-40B4-BE49-F238E27FC236}">
                <a16:creationId xmlns:a16="http://schemas.microsoft.com/office/drawing/2014/main" id="{2F6AD0B3-B070-EF4D-80CB-D706642BBB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523" y="2546154"/>
            <a:ext cx="4708686" cy="3145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 woman holding a child cries after fleeing from Ukraine and arriving at the border crossing in Medyka">
            <a:extLst>
              <a:ext uri="{FF2B5EF4-FFF2-40B4-BE49-F238E27FC236}">
                <a16:creationId xmlns:a16="http://schemas.microsoft.com/office/drawing/2014/main" id="{93208B5F-3573-EB48-9AFF-9E78939200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1" y="-999"/>
            <a:ext cx="4514727" cy="3009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SLOVAKIA-UKRAINE-RUSSIA-CONFLICT-REFUGEES">
            <a:extLst>
              <a:ext uri="{FF2B5EF4-FFF2-40B4-BE49-F238E27FC236}">
                <a16:creationId xmlns:a16="http://schemas.microsoft.com/office/drawing/2014/main" id="{D79D1C16-246F-7A4A-8C8A-AC32919293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835" y="137336"/>
            <a:ext cx="4058374" cy="2282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7326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-1" y="0"/>
            <a:ext cx="190770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Peace</a:t>
            </a:r>
            <a:endParaRPr lang="en-AU" sz="2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7382B3A-3E88-B144-8478-192358E3B78E}"/>
              </a:ext>
            </a:extLst>
          </p:cNvPr>
          <p:cNvSpPr/>
          <p:nvPr/>
        </p:nvSpPr>
        <p:spPr>
          <a:xfrm>
            <a:off x="2627784" y="0"/>
            <a:ext cx="5840840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may the Lord of peace himself give you peace at all times in every way.  The Lord be with you all.</a:t>
            </a:r>
            <a:r>
              <a:rPr lang="en-AU" dirty="0"/>
              <a:t>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A84375-E7A0-CE4A-8B61-1B281007F1AD}"/>
              </a:ext>
            </a:extLst>
          </p:cNvPr>
          <p:cNvSpPr txBox="1"/>
          <p:nvPr/>
        </p:nvSpPr>
        <p:spPr>
          <a:xfrm>
            <a:off x="35496" y="697260"/>
            <a:ext cx="9073008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4763" indent="-4763"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‘Feeling’ Peace              </a:t>
            </a:r>
            <a:r>
              <a:rPr lang="en-AU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Vs.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Existential Peace (actual real peace that exists)</a:t>
            </a:r>
          </a:p>
          <a:p>
            <a:pPr marL="4763" indent="-4763" algn="ctr"/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763" indent="-4763" algn="ctr"/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763" indent="-4763" algn="ctr"/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1F7FC1-85C2-3E43-831F-1CF1D3B270C9}"/>
              </a:ext>
            </a:extLst>
          </p:cNvPr>
          <p:cNvSpPr txBox="1"/>
          <p:nvPr/>
        </p:nvSpPr>
        <p:spPr>
          <a:xfrm>
            <a:off x="3707904" y="954475"/>
            <a:ext cx="5184576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Biblical Peace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 real peace between us and God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 world peace – Christ &amp; His eternal Kingdom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B7B403-D6D0-8344-B7FE-88A037891C02}"/>
              </a:ext>
            </a:extLst>
          </p:cNvPr>
          <p:cNvSpPr txBox="1"/>
          <p:nvPr/>
        </p:nvSpPr>
        <p:spPr>
          <a:xfrm>
            <a:off x="251520" y="913128"/>
            <a:ext cx="3096344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we often focus on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Feelings are often deceptive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Often the craving of the flesh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72F02A-0BEA-1644-8EB3-25F1EA9C81E8}"/>
              </a:ext>
            </a:extLst>
          </p:cNvPr>
          <p:cNvSpPr txBox="1"/>
          <p:nvPr/>
        </p:nvSpPr>
        <p:spPr>
          <a:xfrm>
            <a:off x="124923" y="1933129"/>
            <a:ext cx="342038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Peace at all times in every way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E1A510-4D71-144C-BBFF-A95DF4CE754B}"/>
              </a:ext>
            </a:extLst>
          </p:cNvPr>
          <p:cNvSpPr txBox="1"/>
          <p:nvPr/>
        </p:nvSpPr>
        <p:spPr>
          <a:xfrm>
            <a:off x="3545303" y="1918660"/>
            <a:ext cx="5437771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never without peace (even if we don’t feel it)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matter what happens in life, we have peace.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Lord is with us</a:t>
            </a:r>
          </a:p>
        </p:txBody>
      </p:sp>
      <p:pic>
        <p:nvPicPr>
          <p:cNvPr id="2050" name="Picture 2" descr="Free Check Mark With Transparent Background, Download Free Check Mark With  Transparent Background png images, Free ClipArts on Clipart Library">
            <a:extLst>
              <a:ext uri="{FF2B5EF4-FFF2-40B4-BE49-F238E27FC236}">
                <a16:creationId xmlns:a16="http://schemas.microsoft.com/office/drawing/2014/main" id="{55A5EB7C-918A-5C4B-BA43-4FE208650C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421" y="754730"/>
            <a:ext cx="622069" cy="554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1E8CE73-6EC4-CC43-833F-BEF89DA5B9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1800" y="765939"/>
            <a:ext cx="357138" cy="37707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2976147-4EDE-8546-B23A-253FB70F52E7}"/>
              </a:ext>
            </a:extLst>
          </p:cNvPr>
          <p:cNvSpPr txBox="1"/>
          <p:nvPr/>
        </p:nvSpPr>
        <p:spPr>
          <a:xfrm>
            <a:off x="1031394" y="2857500"/>
            <a:ext cx="7992888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Lord will never forsake those whose trust is in Him.</a:t>
            </a:r>
          </a:p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only thing that destroys peace between us and God, is deliberate unrepentant sin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B87454B-DD4E-1548-8445-18058C33ECE9}"/>
              </a:ext>
            </a:extLst>
          </p:cNvPr>
          <p:cNvSpPr txBox="1"/>
          <p:nvPr/>
        </p:nvSpPr>
        <p:spPr>
          <a:xfrm>
            <a:off x="73556" y="3576474"/>
            <a:ext cx="9070444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“feeling” peace is a faith issue.</a:t>
            </a:r>
          </a:p>
        </p:txBody>
      </p:sp>
    </p:spTree>
    <p:extLst>
      <p:ext uri="{BB962C8B-B14F-4D97-AF65-F5344CB8AC3E}">
        <p14:creationId xmlns:p14="http://schemas.microsoft.com/office/powerpoint/2010/main" val="395271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8" grpId="0"/>
      <p:bldP spid="7" grpId="0"/>
      <p:bldP spid="8" grpId="0"/>
      <p:bldP spid="9" grpId="0"/>
      <p:bldP spid="12" grpId="0" animBg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517B716-F228-4C49-B463-1ABB8B42BC67}"/>
              </a:ext>
            </a:extLst>
          </p:cNvPr>
          <p:cNvSpPr/>
          <p:nvPr/>
        </p:nvSpPr>
        <p:spPr>
          <a:xfrm>
            <a:off x="8032" y="0"/>
            <a:ext cx="9135967" cy="313932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Romans (ESV) </a:t>
            </a:r>
            <a:r>
              <a:rPr lang="en-AU" sz="2200" b="1" dirty="0">
                <a:latin typeface="Comic Sans MS" panose="030F0902030302020204" pitchFamily="66" charset="0"/>
                <a:ea typeface="Times New Roman" panose="02020603050405020304" pitchFamily="18" charset="0"/>
              </a:rPr>
              <a:t>5: </a:t>
            </a:r>
            <a:r>
              <a:rPr lang="en-AU" sz="2200" dirty="0">
                <a:latin typeface="Comic Sans MS" panose="030F0902030302020204" pitchFamily="66" charset="0"/>
                <a:ea typeface="Times New Roman" panose="02020603050405020304" pitchFamily="18" charset="0"/>
              </a:rPr>
              <a:t>Therefore, </a:t>
            </a:r>
            <a:r>
              <a:rPr lang="en-AU" sz="2200" u="sng" dirty="0">
                <a:latin typeface="Comic Sans MS" panose="030F0902030302020204" pitchFamily="66" charset="0"/>
                <a:ea typeface="Times New Roman" panose="02020603050405020304" pitchFamily="18" charset="0"/>
              </a:rPr>
              <a:t>since we have been justified by faith</a:t>
            </a:r>
            <a:r>
              <a:rPr lang="en-AU" sz="2200" dirty="0">
                <a:latin typeface="Comic Sans MS" panose="030F0902030302020204" pitchFamily="66" charset="0"/>
                <a:ea typeface="Times New Roman" panose="02020603050405020304" pitchFamily="18" charset="0"/>
              </a:rPr>
              <a:t>, we </a:t>
            </a:r>
            <a:r>
              <a:rPr lang="en-AU" sz="2200" b="1" u="sng" dirty="0">
                <a:latin typeface="Comic Sans MS" panose="030F0902030302020204" pitchFamily="66" charset="0"/>
                <a:ea typeface="Times New Roman" panose="02020603050405020304" pitchFamily="18" charset="0"/>
              </a:rPr>
              <a:t>have</a:t>
            </a:r>
            <a:r>
              <a:rPr lang="en-AU" sz="2200" dirty="0"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AU" sz="2200" b="1" u="sng" dirty="0">
                <a:latin typeface="Comic Sans MS" panose="030F0902030302020204" pitchFamily="66" charset="0"/>
                <a:ea typeface="Times New Roman" panose="02020603050405020304" pitchFamily="18" charset="0"/>
              </a:rPr>
              <a:t>peace</a:t>
            </a:r>
            <a:r>
              <a:rPr lang="en-AU" sz="2200" dirty="0">
                <a:latin typeface="Comic Sans MS" panose="030F0902030302020204" pitchFamily="66" charset="0"/>
                <a:ea typeface="Times New Roman" panose="02020603050405020304" pitchFamily="18" charset="0"/>
              </a:rPr>
              <a:t> with God through our Lord Jesus Christ.  </a:t>
            </a:r>
            <a:r>
              <a:rPr lang="en-AU" sz="22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2 </a:t>
            </a:r>
            <a:r>
              <a:rPr lang="en-AU" sz="2200" dirty="0">
                <a:latin typeface="Comic Sans MS" panose="030F0902030302020204" pitchFamily="66" charset="0"/>
                <a:ea typeface="Times New Roman" panose="02020603050405020304" pitchFamily="18" charset="0"/>
              </a:rPr>
              <a:t>Through him we have also obtained access by faith into this grace in which we stand, and we rejoice in hope of the glory of God.  </a:t>
            </a:r>
            <a:r>
              <a:rPr lang="en-AU" sz="22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AU" sz="22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 only that, but we rejoice in our sufferings, knowing that suffering produces endurance, </a:t>
            </a:r>
            <a:r>
              <a:rPr lang="en-AU" sz="22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AU" sz="22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endurance produces character, and character produces hope, </a:t>
            </a:r>
            <a:r>
              <a:rPr lang="en-AU" sz="22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AU" sz="22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hope does not put us to shame, because God’s love has been poured into our hearts through the Holy Spirit who has been given to us.</a:t>
            </a:r>
            <a:r>
              <a:rPr lang="en-AU" sz="2200" dirty="0"/>
              <a:t> </a:t>
            </a:r>
            <a:endParaRPr lang="en-A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7935CBC-98C2-C843-846D-AF7BC0FBA7AC}"/>
              </a:ext>
            </a:extLst>
          </p:cNvPr>
          <p:cNvSpPr/>
          <p:nvPr/>
        </p:nvSpPr>
        <p:spPr>
          <a:xfrm>
            <a:off x="0" y="3505572"/>
            <a:ext cx="9135967" cy="110799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sz="22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John 16:33 (ESV) </a:t>
            </a:r>
            <a:r>
              <a:rPr lang="en-AU" sz="22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33 </a:t>
            </a:r>
            <a:r>
              <a:rPr lang="en-AU" sz="22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have said these things to you, that </a:t>
            </a:r>
            <a:r>
              <a:rPr lang="en-AU" sz="2200" u="sng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me you may have peace</a:t>
            </a:r>
            <a:r>
              <a:rPr lang="en-AU" sz="22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In the world you will have tribulation.  But take heart;  I have overcome the world.”</a:t>
            </a:r>
            <a:r>
              <a:rPr lang="en-AU" sz="2200" dirty="0"/>
              <a:t> </a:t>
            </a:r>
            <a:endParaRPr lang="en-A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016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-1" y="0"/>
            <a:ext cx="190770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Peace</a:t>
            </a:r>
            <a:endParaRPr lang="en-AU" sz="2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7382B3A-3E88-B144-8478-192358E3B78E}"/>
              </a:ext>
            </a:extLst>
          </p:cNvPr>
          <p:cNvSpPr/>
          <p:nvPr/>
        </p:nvSpPr>
        <p:spPr>
          <a:xfrm>
            <a:off x="2627784" y="0"/>
            <a:ext cx="5840840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may the Lord of peace himself give you peace at all times in every way.  The Lord be with you all.</a:t>
            </a:r>
            <a:r>
              <a:rPr lang="en-AU" dirty="0"/>
              <a:t>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A84375-E7A0-CE4A-8B61-1B281007F1AD}"/>
              </a:ext>
            </a:extLst>
          </p:cNvPr>
          <p:cNvSpPr txBox="1"/>
          <p:nvPr/>
        </p:nvSpPr>
        <p:spPr>
          <a:xfrm>
            <a:off x="35496" y="697260"/>
            <a:ext cx="9073008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4763" indent="-4763"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‘Feeling’ Peace              </a:t>
            </a:r>
            <a:r>
              <a:rPr lang="en-AU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Vs.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Existential Peace (actual real peace that exists)</a:t>
            </a:r>
          </a:p>
          <a:p>
            <a:pPr marL="4763" indent="-4763" algn="ctr"/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763" indent="-4763" algn="ctr"/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763" indent="-4763" algn="ctr"/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1F7FC1-85C2-3E43-831F-1CF1D3B270C9}"/>
              </a:ext>
            </a:extLst>
          </p:cNvPr>
          <p:cNvSpPr txBox="1"/>
          <p:nvPr/>
        </p:nvSpPr>
        <p:spPr>
          <a:xfrm>
            <a:off x="3707904" y="954475"/>
            <a:ext cx="5184576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Biblical Peace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 real peace between us and God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 world peace – Christ &amp; His eternal Kingdom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B7B403-D6D0-8344-B7FE-88A037891C02}"/>
              </a:ext>
            </a:extLst>
          </p:cNvPr>
          <p:cNvSpPr txBox="1"/>
          <p:nvPr/>
        </p:nvSpPr>
        <p:spPr>
          <a:xfrm>
            <a:off x="251520" y="913128"/>
            <a:ext cx="3096344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we often focus on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Feelings are often deceptive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Often the craving of the flesh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72F02A-0BEA-1644-8EB3-25F1EA9C81E8}"/>
              </a:ext>
            </a:extLst>
          </p:cNvPr>
          <p:cNvSpPr txBox="1"/>
          <p:nvPr/>
        </p:nvSpPr>
        <p:spPr>
          <a:xfrm>
            <a:off x="124923" y="1933129"/>
            <a:ext cx="342038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Peace at all times in every way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E1A510-4D71-144C-BBFF-A95DF4CE754B}"/>
              </a:ext>
            </a:extLst>
          </p:cNvPr>
          <p:cNvSpPr txBox="1"/>
          <p:nvPr/>
        </p:nvSpPr>
        <p:spPr>
          <a:xfrm>
            <a:off x="3545303" y="1918660"/>
            <a:ext cx="5437771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never without peace (even if we don’t feel it)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matter what happens in life, we have peace.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Lord is with us</a:t>
            </a:r>
          </a:p>
        </p:txBody>
      </p:sp>
      <p:pic>
        <p:nvPicPr>
          <p:cNvPr id="2050" name="Picture 2" descr="Free Check Mark With Transparent Background, Download Free Check Mark With  Transparent Background png images, Free ClipArts on Clipart Library">
            <a:extLst>
              <a:ext uri="{FF2B5EF4-FFF2-40B4-BE49-F238E27FC236}">
                <a16:creationId xmlns:a16="http://schemas.microsoft.com/office/drawing/2014/main" id="{55A5EB7C-918A-5C4B-BA43-4FE208650C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421" y="754730"/>
            <a:ext cx="622069" cy="554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1E8CE73-6EC4-CC43-833F-BEF89DA5B9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1800" y="765939"/>
            <a:ext cx="357138" cy="37707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2976147-4EDE-8546-B23A-253FB70F52E7}"/>
              </a:ext>
            </a:extLst>
          </p:cNvPr>
          <p:cNvSpPr txBox="1"/>
          <p:nvPr/>
        </p:nvSpPr>
        <p:spPr>
          <a:xfrm>
            <a:off x="1031394" y="2857500"/>
            <a:ext cx="7992888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Lord will never forsake those whose trust is in Him.</a:t>
            </a:r>
          </a:p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only thing that destroys peace between us and God, is deliberate unrepentant sin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B87454B-DD4E-1548-8445-18058C33ECE9}"/>
              </a:ext>
            </a:extLst>
          </p:cNvPr>
          <p:cNvSpPr txBox="1"/>
          <p:nvPr/>
        </p:nvSpPr>
        <p:spPr>
          <a:xfrm>
            <a:off x="73556" y="3576474"/>
            <a:ext cx="3726624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“feeling” peace is a faith issue.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 in tribulation we have peace (even if we don’t feel it)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47F0EA-9091-704C-980C-C4279BED0405}"/>
              </a:ext>
            </a:extLst>
          </p:cNvPr>
          <p:cNvSpPr txBox="1"/>
          <p:nvPr/>
        </p:nvSpPr>
        <p:spPr>
          <a:xfrm>
            <a:off x="3800180" y="3540412"/>
            <a:ext cx="5270264" cy="92333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numCol="1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deception of feelings:</a:t>
            </a:r>
          </a:p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Godless may feel peace, when there is no peace.</a:t>
            </a:r>
          </a:p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Christian may feel anxiety when there is real peace</a:t>
            </a:r>
          </a:p>
        </p:txBody>
      </p:sp>
    </p:spTree>
    <p:extLst>
      <p:ext uri="{BB962C8B-B14F-4D97-AF65-F5344CB8AC3E}">
        <p14:creationId xmlns:p14="http://schemas.microsoft.com/office/powerpoint/2010/main" val="1056281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517B716-F228-4C49-B463-1ABB8B42BC67}"/>
              </a:ext>
            </a:extLst>
          </p:cNvPr>
          <p:cNvSpPr/>
          <p:nvPr/>
        </p:nvSpPr>
        <p:spPr>
          <a:xfrm>
            <a:off x="8032" y="0"/>
            <a:ext cx="9135967" cy="304698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Romans 8:5 (ESV) </a:t>
            </a:r>
            <a:r>
              <a:rPr lang="en-AU" sz="24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those who live according to the flesh set their minds on the things of the flesh, but </a:t>
            </a:r>
            <a:r>
              <a:rPr lang="en-AU" sz="2400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those who live according to the Spirit set their minds on the things of the Spirit</a:t>
            </a: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AU" sz="24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to set the mind on the flesh is death, </a:t>
            </a:r>
            <a:r>
              <a:rPr lang="en-AU" sz="2400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to set the mind on the Spirit is life and peace</a:t>
            </a: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AU" sz="24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the mind that is set on the flesh is hostile to God, for it does not submit to God’s law;  indeed, it cannot.  </a:t>
            </a:r>
            <a:r>
              <a:rPr lang="en-AU" sz="24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8 </a:t>
            </a: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Those who are in the flesh cannot please God.</a:t>
            </a:r>
            <a:r>
              <a:rPr lang="en-AU" sz="2400" dirty="0"/>
              <a:t> </a:t>
            </a:r>
            <a:endParaRPr lang="en-A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81316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143846</TotalTime>
  <Words>1441</Words>
  <Application>Microsoft Macintosh PowerPoint</Application>
  <PresentationFormat>On-screen Show (16:10)</PresentationFormat>
  <Paragraphs>138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2375</cp:revision>
  <cp:lastPrinted>2022-03-23T06:28:27Z</cp:lastPrinted>
  <dcterms:created xsi:type="dcterms:W3CDTF">2016-11-04T06:28:01Z</dcterms:created>
  <dcterms:modified xsi:type="dcterms:W3CDTF">2022-03-27T04:33:31Z</dcterms:modified>
</cp:coreProperties>
</file>